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353" r:id="rId2"/>
    <p:sldId id="511" r:id="rId3"/>
    <p:sldId id="512" r:id="rId4"/>
    <p:sldId id="513" r:id="rId5"/>
    <p:sldId id="514" r:id="rId6"/>
    <p:sldId id="401" r:id="rId7"/>
    <p:sldId id="354" r:id="rId8"/>
    <p:sldId id="350" r:id="rId9"/>
    <p:sldId id="502" r:id="rId10"/>
    <p:sldId id="515" r:id="rId11"/>
    <p:sldId id="516" r:id="rId12"/>
    <p:sldId id="517" r:id="rId13"/>
    <p:sldId id="518" r:id="rId14"/>
    <p:sldId id="519" r:id="rId15"/>
    <p:sldId id="500" r:id="rId16"/>
    <p:sldId id="382" r:id="rId17"/>
    <p:sldId id="503" r:id="rId18"/>
    <p:sldId id="520" r:id="rId19"/>
    <p:sldId id="521" r:id="rId20"/>
    <p:sldId id="522" r:id="rId21"/>
    <p:sldId id="44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30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5046" autoAdjust="0"/>
  </p:normalViewPr>
  <p:slideViewPr>
    <p:cSldViewPr snapToGrid="0">
      <p:cViewPr varScale="1">
        <p:scale>
          <a:sx n="119" d="100"/>
          <a:sy n="119" d="100"/>
        </p:scale>
        <p:origin x="108"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EEFE3C-2D75-4B78-A43E-F0706C7A8981}" type="datetimeFigureOut">
              <a:rPr lang="en-US" smtClean="0"/>
              <a:t>8/11/2021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49B0F8-B856-4749-BED7-D3CD4A0E3026}" type="slidenum">
              <a:rPr lang="en-US" smtClean="0"/>
              <a:t>‹#›</a:t>
            </a:fld>
            <a:endParaRPr lang="en-US"/>
          </a:p>
        </p:txBody>
      </p:sp>
    </p:spTree>
    <p:extLst>
      <p:ext uri="{BB962C8B-B14F-4D97-AF65-F5344CB8AC3E}">
        <p14:creationId xmlns:p14="http://schemas.microsoft.com/office/powerpoint/2010/main" val="3671486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a:p>
        </p:txBody>
      </p:sp>
    </p:spTree>
    <p:extLst>
      <p:ext uri="{BB962C8B-B14F-4D97-AF65-F5344CB8AC3E}">
        <p14:creationId xmlns:p14="http://schemas.microsoft.com/office/powerpoint/2010/main" val="2815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10</a:t>
            </a:fld>
            <a:endParaRPr lang="en-US"/>
          </a:p>
        </p:txBody>
      </p:sp>
    </p:spTree>
    <p:extLst>
      <p:ext uri="{BB962C8B-B14F-4D97-AF65-F5344CB8AC3E}">
        <p14:creationId xmlns:p14="http://schemas.microsoft.com/office/powerpoint/2010/main" val="11549686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1Pe 2:17 Honor all people. Love the brotherhood. Fear God. Honor the king.</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11</a:t>
            </a:fld>
            <a:endParaRPr lang="en-US"/>
          </a:p>
        </p:txBody>
      </p:sp>
    </p:spTree>
    <p:extLst>
      <p:ext uri="{BB962C8B-B14F-4D97-AF65-F5344CB8AC3E}">
        <p14:creationId xmlns:p14="http://schemas.microsoft.com/office/powerpoint/2010/main" val="24545649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2Ti 2:15 Be diligent to present yourself approved to God, a worker who does not need to be ashamed, rightly dividing the word of truth.</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12</a:t>
            </a:fld>
            <a:endParaRPr lang="en-US"/>
          </a:p>
        </p:txBody>
      </p:sp>
    </p:spTree>
    <p:extLst>
      <p:ext uri="{BB962C8B-B14F-4D97-AF65-F5344CB8AC3E}">
        <p14:creationId xmlns:p14="http://schemas.microsoft.com/office/powerpoint/2010/main" val="15816599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Mt 21:28 ¶ "But what do you think? A man had two sons, and he came to the first and said, 'Son, go, work today in my vineyard.'</a:t>
            </a:r>
          </a:p>
          <a:p>
            <a:r>
              <a:rPr lang="en-US" dirty="0" smtClean="0"/>
              <a:t> 29 "He answered and said, 'I will not,' but afterward he regretted it and went.</a:t>
            </a:r>
          </a:p>
          <a:p>
            <a:r>
              <a:rPr lang="en-US" dirty="0" smtClean="0"/>
              <a:t> 30 "Then he came to the second and said likewise. And he answered and said, 'I go, sir,' but he did not go.</a:t>
            </a:r>
          </a:p>
          <a:p>
            <a:r>
              <a:rPr lang="en-US" dirty="0" smtClean="0"/>
              <a:t> 31 "Which of the two did the will of his father?" They said to Him, "The first." Jesus said to them, "Assuredly, I say to you that tax collectors and harlots enter the kingdom of God before you.</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13</a:t>
            </a:fld>
            <a:endParaRPr lang="en-US"/>
          </a:p>
        </p:txBody>
      </p:sp>
    </p:spTree>
    <p:extLst>
      <p:ext uri="{BB962C8B-B14F-4D97-AF65-F5344CB8AC3E}">
        <p14:creationId xmlns:p14="http://schemas.microsoft.com/office/powerpoint/2010/main" val="38677606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 12:3 For I say, through the grace given to me, to everyone who is among you, not to think of himself more highly than he ought to think, but to think soberly, as God has dealt to each one a measure of faith.</a:t>
            </a:r>
          </a:p>
        </p:txBody>
      </p:sp>
      <p:sp>
        <p:nvSpPr>
          <p:cNvPr id="4" name="Slide Number Placeholder 3"/>
          <p:cNvSpPr>
            <a:spLocks noGrp="1"/>
          </p:cNvSpPr>
          <p:nvPr>
            <p:ph type="sldNum" sz="quarter" idx="5"/>
          </p:nvPr>
        </p:nvSpPr>
        <p:spPr/>
        <p:txBody>
          <a:bodyPr/>
          <a:lstStyle/>
          <a:p>
            <a:fld id="{5749B0F8-B856-4749-BED7-D3CD4A0E3026}" type="slidenum">
              <a:rPr lang="en-US" smtClean="0"/>
              <a:t>14</a:t>
            </a:fld>
            <a:endParaRPr lang="en-US"/>
          </a:p>
        </p:txBody>
      </p:sp>
    </p:spTree>
    <p:extLst>
      <p:ext uri="{BB962C8B-B14F-4D97-AF65-F5344CB8AC3E}">
        <p14:creationId xmlns:p14="http://schemas.microsoft.com/office/powerpoint/2010/main" val="16907535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mn-ea"/>
                <a:cs typeface="+mn-cs"/>
              </a:rPr>
              <a:t>Galatians 6:7 Do not be deceived, God is not mocked; for whatever a man sows, that he will also reap</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1 Corinthians 15:33 </a:t>
            </a:r>
            <a:r>
              <a:rPr lang="en-US" sz="1200" i="1" kern="1200" dirty="0" smtClean="0">
                <a:solidFill>
                  <a:schemeClr val="tx1"/>
                </a:solidFill>
                <a:effectLst/>
                <a:latin typeface="+mn-lt"/>
                <a:ea typeface="+mn-ea"/>
                <a:cs typeface="+mn-cs"/>
              </a:rPr>
              <a:t>Do not be deceived: "Evil company corrupts good habits."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 Corinthians 6:9 </a:t>
            </a:r>
            <a:r>
              <a:rPr lang="en-US" sz="1200" i="1" kern="1200" dirty="0" smtClean="0">
                <a:solidFill>
                  <a:schemeClr val="tx1"/>
                </a:solidFill>
                <a:effectLst/>
                <a:latin typeface="+mn-lt"/>
                <a:ea typeface="+mn-ea"/>
                <a:cs typeface="+mn-cs"/>
              </a:rPr>
              <a:t>Do you not know that the unrighteous will not inherit the kingdom of God? Do not be deceived. Neither fornicators, nor idolaters, nor adulterers, nor homosexuals, nor sodomites, nor thieves, nor [the] covetous, nor drunkards, nor revilers, nor swindlers, shall inherit the kingdom of God</a:t>
            </a:r>
            <a:r>
              <a:rPr lang="en-US" sz="120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15</a:t>
            </a:fld>
            <a:endParaRPr lang="en-US"/>
          </a:p>
        </p:txBody>
      </p:sp>
    </p:spTree>
    <p:extLst>
      <p:ext uri="{BB962C8B-B14F-4D97-AF65-F5344CB8AC3E}">
        <p14:creationId xmlns:p14="http://schemas.microsoft.com/office/powerpoint/2010/main" val="1608455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mn-ea"/>
                <a:cs typeface="+mn-cs"/>
              </a:rPr>
              <a:t>Galatians 6:7 Do not be deceived, God is not mocked; for whatever a man sows, that he will also reap</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1 Corinthians 15:33 </a:t>
            </a:r>
            <a:r>
              <a:rPr lang="en-US" sz="1200" i="1" kern="1200" dirty="0" smtClean="0">
                <a:solidFill>
                  <a:schemeClr val="tx1"/>
                </a:solidFill>
                <a:effectLst/>
                <a:latin typeface="+mn-lt"/>
                <a:ea typeface="+mn-ea"/>
                <a:cs typeface="+mn-cs"/>
              </a:rPr>
              <a:t>Do not be deceived: "Evil company corrupts good habits."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 Corinthians 6:9 </a:t>
            </a:r>
            <a:r>
              <a:rPr lang="en-US" sz="1200" i="1" kern="1200" dirty="0" smtClean="0">
                <a:solidFill>
                  <a:schemeClr val="tx1"/>
                </a:solidFill>
                <a:effectLst/>
                <a:latin typeface="+mn-lt"/>
                <a:ea typeface="+mn-ea"/>
                <a:cs typeface="+mn-cs"/>
              </a:rPr>
              <a:t>Do you not know that the unrighteous will not inherit the kingdom of God? Do not be deceived. Neither fornicators, nor idolaters, nor adulterers, nor homosexuals, nor sodomites, nor thieves, nor [the] covetous, nor drunkards, nor revilers, nor swindlers, shall inherit the kingdom of God</a:t>
            </a:r>
            <a:r>
              <a:rPr lang="en-US" sz="120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17</a:t>
            </a:fld>
            <a:endParaRPr lang="en-US"/>
          </a:p>
        </p:txBody>
      </p:sp>
    </p:spTree>
    <p:extLst>
      <p:ext uri="{BB962C8B-B14F-4D97-AF65-F5344CB8AC3E}">
        <p14:creationId xmlns:p14="http://schemas.microsoft.com/office/powerpoint/2010/main" val="36204074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err="1" smtClean="0">
                <a:solidFill>
                  <a:schemeClr val="tx1"/>
                </a:solidFill>
                <a:effectLst/>
                <a:latin typeface="+mn-lt"/>
                <a:ea typeface="+mn-ea"/>
                <a:cs typeface="+mn-cs"/>
              </a:rPr>
              <a:t>Mr</a:t>
            </a:r>
            <a:r>
              <a:rPr lang="en-US" sz="1200" i="1" kern="1200" dirty="0" smtClean="0">
                <a:solidFill>
                  <a:schemeClr val="tx1"/>
                </a:solidFill>
                <a:effectLst/>
                <a:latin typeface="+mn-lt"/>
                <a:ea typeface="+mn-ea"/>
                <a:cs typeface="+mn-cs"/>
              </a:rPr>
              <a:t> 4:15 "And these are the ones by the wayside where the word is sown. When they hear, Satan comes immediately and takes away the word that was sown in their hearts.</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18</a:t>
            </a:fld>
            <a:endParaRPr lang="en-US"/>
          </a:p>
        </p:txBody>
      </p:sp>
    </p:spTree>
    <p:extLst>
      <p:ext uri="{BB962C8B-B14F-4D97-AF65-F5344CB8AC3E}">
        <p14:creationId xmlns:p14="http://schemas.microsoft.com/office/powerpoint/2010/main" val="42149222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err="1" smtClean="0">
                <a:solidFill>
                  <a:schemeClr val="tx1"/>
                </a:solidFill>
                <a:effectLst/>
                <a:latin typeface="+mn-lt"/>
                <a:ea typeface="+mn-ea"/>
                <a:cs typeface="+mn-cs"/>
              </a:rPr>
              <a:t>Mr</a:t>
            </a:r>
            <a:r>
              <a:rPr lang="en-US" sz="1200" i="1" kern="1200" dirty="0" smtClean="0">
                <a:solidFill>
                  <a:schemeClr val="tx1"/>
                </a:solidFill>
                <a:effectLst/>
                <a:latin typeface="+mn-lt"/>
                <a:ea typeface="+mn-ea"/>
                <a:cs typeface="+mn-cs"/>
              </a:rPr>
              <a:t> 4:15 "And these are the ones by the wayside where the word is sown. When they hear, Satan comes immediately and takes away the word that was sown in their hearts.</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19</a:t>
            </a:fld>
            <a:endParaRPr lang="en-US"/>
          </a:p>
        </p:txBody>
      </p:sp>
    </p:spTree>
    <p:extLst>
      <p:ext uri="{BB962C8B-B14F-4D97-AF65-F5344CB8AC3E}">
        <p14:creationId xmlns:p14="http://schemas.microsoft.com/office/powerpoint/2010/main" val="8973248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err="1" smtClean="0">
                <a:solidFill>
                  <a:schemeClr val="tx1"/>
                </a:solidFill>
                <a:effectLst/>
                <a:latin typeface="+mn-lt"/>
                <a:ea typeface="+mn-ea"/>
                <a:cs typeface="+mn-cs"/>
              </a:rPr>
              <a:t>Mr</a:t>
            </a:r>
            <a:r>
              <a:rPr lang="en-US" sz="1200" i="1" kern="1200" dirty="0" smtClean="0">
                <a:solidFill>
                  <a:schemeClr val="tx1"/>
                </a:solidFill>
                <a:effectLst/>
                <a:latin typeface="+mn-lt"/>
                <a:ea typeface="+mn-ea"/>
                <a:cs typeface="+mn-cs"/>
              </a:rPr>
              <a:t> 4:15 "And these are the ones by the wayside where the word is sown. When they hear, Satan comes immediately and takes away the word that was sown in their hearts.</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20</a:t>
            </a:fld>
            <a:endParaRPr lang="en-US"/>
          </a:p>
        </p:txBody>
      </p:sp>
    </p:spTree>
    <p:extLst>
      <p:ext uri="{BB962C8B-B14F-4D97-AF65-F5344CB8AC3E}">
        <p14:creationId xmlns:p14="http://schemas.microsoft.com/office/powerpoint/2010/main" val="499874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2</a:t>
            </a:fld>
            <a:endParaRPr lang="en-US"/>
          </a:p>
        </p:txBody>
      </p:sp>
    </p:spTree>
    <p:extLst>
      <p:ext uri="{BB962C8B-B14F-4D97-AF65-F5344CB8AC3E}">
        <p14:creationId xmlns:p14="http://schemas.microsoft.com/office/powerpoint/2010/main" val="8408100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21</a:t>
            </a:fld>
            <a:endParaRPr lang="en-US"/>
          </a:p>
        </p:txBody>
      </p:sp>
    </p:spTree>
    <p:extLst>
      <p:ext uri="{BB962C8B-B14F-4D97-AF65-F5344CB8AC3E}">
        <p14:creationId xmlns:p14="http://schemas.microsoft.com/office/powerpoint/2010/main" val="813792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3</a:t>
            </a:fld>
            <a:endParaRPr lang="en-US"/>
          </a:p>
        </p:txBody>
      </p:sp>
    </p:spTree>
    <p:extLst>
      <p:ext uri="{BB962C8B-B14F-4D97-AF65-F5344CB8AC3E}">
        <p14:creationId xmlns:p14="http://schemas.microsoft.com/office/powerpoint/2010/main" val="478672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4</a:t>
            </a:fld>
            <a:endParaRPr lang="en-US"/>
          </a:p>
        </p:txBody>
      </p:sp>
    </p:spTree>
    <p:extLst>
      <p:ext uri="{BB962C8B-B14F-4D97-AF65-F5344CB8AC3E}">
        <p14:creationId xmlns:p14="http://schemas.microsoft.com/office/powerpoint/2010/main" val="3780415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5</a:t>
            </a:fld>
            <a:endParaRPr lang="en-US"/>
          </a:p>
        </p:txBody>
      </p:sp>
    </p:spTree>
    <p:extLst>
      <p:ext uri="{BB962C8B-B14F-4D97-AF65-F5344CB8AC3E}">
        <p14:creationId xmlns:p14="http://schemas.microsoft.com/office/powerpoint/2010/main" val="1085489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6</a:t>
            </a:fld>
            <a:endParaRPr lang="en-US"/>
          </a:p>
        </p:txBody>
      </p:sp>
    </p:spTree>
    <p:extLst>
      <p:ext uri="{BB962C8B-B14F-4D97-AF65-F5344CB8AC3E}">
        <p14:creationId xmlns:p14="http://schemas.microsoft.com/office/powerpoint/2010/main" val="40300463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7</a:t>
            </a:fld>
            <a:endParaRPr lang="en-US">
              <a:solidFill>
                <a:srgbClr val="000000"/>
              </a:solidFill>
            </a:endParaRPr>
          </a:p>
        </p:txBody>
      </p:sp>
    </p:spTree>
    <p:extLst>
      <p:ext uri="{BB962C8B-B14F-4D97-AF65-F5344CB8AC3E}">
        <p14:creationId xmlns:p14="http://schemas.microsoft.com/office/powerpoint/2010/main" val="1052297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49B0F8-B856-4749-BED7-D3CD4A0E3026}" type="slidenum">
              <a:rPr lang="en-US" smtClean="0"/>
              <a:t>8</a:t>
            </a:fld>
            <a:endParaRPr lang="en-US"/>
          </a:p>
        </p:txBody>
      </p:sp>
    </p:spTree>
    <p:extLst>
      <p:ext uri="{BB962C8B-B14F-4D97-AF65-F5344CB8AC3E}">
        <p14:creationId xmlns:p14="http://schemas.microsoft.com/office/powerpoint/2010/main" val="3535907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 12:6 Having then gifts differing according to the grace that is given to us, let us use them: if prophecy, let us prophesy in proportion to our faith;  7 or ministry, let us use it in our ministering; he who teaches, in teaching;  8 he who exhorts, in exhortation; he who gives, with liberality; he who leads, with diligence; he who shows mercy, with cheerfulness.</a:t>
            </a:r>
          </a:p>
          <a:p>
            <a:endParaRPr lang="en-US" dirty="0" smtClean="0"/>
          </a:p>
          <a:p>
            <a:r>
              <a:rPr lang="en-US" dirty="0" smtClean="0"/>
              <a:t>1Co 14:3 But he who prophesies speaks edification and exhortation and comfort to men. 4 He who speaks in a tongue edifies himself, but he who prophesies edifies the church.</a:t>
            </a:r>
          </a:p>
          <a:p>
            <a:r>
              <a:rPr lang="en-US" dirty="0" smtClean="0"/>
              <a:t>2Co 8:2 that in a great trial of affliction the abundance of their joy and their deep poverty abounded in the riches of their liberality.</a:t>
            </a:r>
            <a:endParaRPr lang="en-US" dirty="0"/>
          </a:p>
        </p:txBody>
      </p:sp>
      <p:sp>
        <p:nvSpPr>
          <p:cNvPr id="4" name="Slide Number Placeholder 3"/>
          <p:cNvSpPr>
            <a:spLocks noGrp="1"/>
          </p:cNvSpPr>
          <p:nvPr>
            <p:ph type="sldNum" sz="quarter" idx="5"/>
          </p:nvPr>
        </p:nvSpPr>
        <p:spPr/>
        <p:txBody>
          <a:bodyPr/>
          <a:lstStyle/>
          <a:p>
            <a:fld id="{5749B0F8-B856-4749-BED7-D3CD4A0E3026}" type="slidenum">
              <a:rPr lang="en-US" smtClean="0"/>
              <a:t>9</a:t>
            </a:fld>
            <a:endParaRPr lang="en-US"/>
          </a:p>
        </p:txBody>
      </p:sp>
    </p:spTree>
    <p:extLst>
      <p:ext uri="{BB962C8B-B14F-4D97-AF65-F5344CB8AC3E}">
        <p14:creationId xmlns:p14="http://schemas.microsoft.com/office/powerpoint/2010/main" val="2057371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2E30914-31E5-43DD-9AB5-B04EE578D095}" type="datetimeFigureOut">
              <a:rPr lang="en-US" smtClean="0"/>
              <a:t>8/11/2021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3035579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E30914-31E5-43DD-9AB5-B04EE578D095}" type="datetimeFigureOut">
              <a:rPr lang="en-US" smtClean="0"/>
              <a:t>8/11/2021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2818126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E30914-31E5-43DD-9AB5-B04EE578D095}" type="datetimeFigureOut">
              <a:rPr lang="en-US" smtClean="0"/>
              <a:t>8/11/2021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1495859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E30914-31E5-43DD-9AB5-B04EE578D095}" type="datetimeFigureOut">
              <a:rPr lang="en-US" smtClean="0"/>
              <a:t>8/11/2021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1362973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E30914-31E5-43DD-9AB5-B04EE578D095}" type="datetimeFigureOut">
              <a:rPr lang="en-US" smtClean="0"/>
              <a:t>8/11/2021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2389226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2E30914-31E5-43DD-9AB5-B04EE578D095}" type="datetimeFigureOut">
              <a:rPr lang="en-US" smtClean="0"/>
              <a:t>8/11/2021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2063955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E30914-31E5-43DD-9AB5-B04EE578D095}" type="datetimeFigureOut">
              <a:rPr lang="en-US" smtClean="0"/>
              <a:t>8/11/2021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593549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2E30914-31E5-43DD-9AB5-B04EE578D095}" type="datetimeFigureOut">
              <a:rPr lang="en-US" smtClean="0"/>
              <a:t>8/11/2021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1582756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E30914-31E5-43DD-9AB5-B04EE578D095}" type="datetimeFigureOut">
              <a:rPr lang="en-US" smtClean="0"/>
              <a:t>8/11/2021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2457270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E30914-31E5-43DD-9AB5-B04EE578D095}" type="datetimeFigureOut">
              <a:rPr lang="en-US" smtClean="0"/>
              <a:t>8/11/2021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283610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E30914-31E5-43DD-9AB5-B04EE578D095}" type="datetimeFigureOut">
              <a:rPr lang="en-US" smtClean="0"/>
              <a:t>8/11/2021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56416-3612-4FEE-9288-A70B2D637CB9}" type="slidenum">
              <a:rPr lang="en-US" smtClean="0"/>
              <a:t>‹#›</a:t>
            </a:fld>
            <a:endParaRPr lang="en-US"/>
          </a:p>
        </p:txBody>
      </p:sp>
    </p:spTree>
    <p:extLst>
      <p:ext uri="{BB962C8B-B14F-4D97-AF65-F5344CB8AC3E}">
        <p14:creationId xmlns:p14="http://schemas.microsoft.com/office/powerpoint/2010/main" val="1938387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E30914-31E5-43DD-9AB5-B04EE578D095}" type="datetimeFigureOut">
              <a:rPr lang="en-US" smtClean="0"/>
              <a:t>8/11/2021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D56416-3612-4FEE-9288-A70B2D637CB9}" type="slidenum">
              <a:rPr lang="en-US" smtClean="0"/>
              <a:t>‹#›</a:t>
            </a:fld>
            <a:endParaRPr lang="en-US"/>
          </a:p>
        </p:txBody>
      </p:sp>
    </p:spTree>
    <p:extLst>
      <p:ext uri="{BB962C8B-B14F-4D97-AF65-F5344CB8AC3E}">
        <p14:creationId xmlns:p14="http://schemas.microsoft.com/office/powerpoint/2010/main" val="3299265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12192000" cy="1828800"/>
          </a:xfrm>
        </p:spPr>
        <p:txBody>
          <a:bodyPr>
            <a:noAutofit/>
          </a:bodyPr>
          <a:lstStyle/>
          <a:p>
            <a:pPr algn="ctr"/>
            <a:r>
              <a:rPr lang="en-US" sz="132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304799" y="1904999"/>
            <a:ext cx="11625944" cy="4539343"/>
          </a:xfrm>
          <a:solidFill>
            <a:schemeClr val="bg2">
              <a:alpha val="0"/>
            </a:schemeClr>
          </a:solidFill>
        </p:spPr>
        <p:txBody>
          <a:bodyPr>
            <a:noAutofit/>
          </a:bodyPr>
          <a:lstStyle/>
          <a:p>
            <a:pPr marL="0" indent="0">
              <a:buNone/>
            </a:pPr>
            <a:r>
              <a:rPr lang="en-US" sz="4000" b="1" dirty="0">
                <a:effectLst>
                  <a:glow rad="228600">
                    <a:srgbClr val="03080D"/>
                  </a:glow>
                </a:effectLst>
              </a:rPr>
              <a:t>Sunday</a:t>
            </a:r>
          </a:p>
          <a:p>
            <a:pPr lvl="1">
              <a:buNone/>
            </a:pPr>
            <a:r>
              <a:rPr lang="en-US" sz="4000" smtClean="0">
                <a:effectLst>
                  <a:glow rad="228600">
                    <a:srgbClr val="03080D"/>
                  </a:glow>
                </a:effectLst>
              </a:rPr>
              <a:t>Bible Study							9:30  AM</a:t>
            </a:r>
          </a:p>
          <a:p>
            <a:pPr lvl="1">
              <a:buNone/>
            </a:pPr>
            <a:r>
              <a:rPr lang="en-US" sz="4000" smtClean="0">
                <a:effectLst>
                  <a:glow rad="228600">
                    <a:srgbClr val="03080D"/>
                  </a:glow>
                </a:effectLst>
              </a:rPr>
              <a:t>Worship </a:t>
            </a:r>
            <a:r>
              <a:rPr lang="en-US" sz="4000" dirty="0">
                <a:effectLst>
                  <a:glow rad="228600">
                    <a:srgbClr val="03080D"/>
                  </a:glow>
                </a:effectLst>
              </a:rPr>
              <a:t>		  				</a:t>
            </a:r>
            <a:r>
              <a:rPr lang="en-US" sz="4000">
                <a:effectLst>
                  <a:glow rad="228600">
                    <a:srgbClr val="03080D"/>
                  </a:glow>
                </a:effectLst>
              </a:rPr>
              <a:t>	</a:t>
            </a:r>
            <a:r>
              <a:rPr lang="en-US" sz="4000" smtClean="0">
                <a:effectLst>
                  <a:glow rad="228600">
                    <a:srgbClr val="03080D"/>
                  </a:glow>
                </a:effectLst>
              </a:rPr>
              <a:t>	10:30 </a:t>
            </a:r>
            <a:r>
              <a:rPr lang="en-US" sz="4000" dirty="0">
                <a:effectLst>
                  <a:glow rad="228600">
                    <a:srgbClr val="03080D"/>
                  </a:glow>
                </a:effectLst>
              </a:rPr>
              <a:t>AM</a:t>
            </a:r>
          </a:p>
          <a:p>
            <a:pPr lvl="1">
              <a:buNone/>
            </a:pPr>
            <a:r>
              <a:rPr lang="en-US" sz="4000" smtClean="0">
                <a:effectLst>
                  <a:glow rad="228600">
                    <a:srgbClr val="03080D"/>
                  </a:glow>
                </a:effectLst>
              </a:rPr>
              <a:t>PM Bible </a:t>
            </a:r>
            <a:r>
              <a:rPr lang="en-US" sz="4000" dirty="0">
                <a:effectLst>
                  <a:glow rad="228600">
                    <a:srgbClr val="03080D"/>
                  </a:glow>
                </a:effectLst>
              </a:rPr>
              <a:t>Class (Livestream</a:t>
            </a:r>
            <a:r>
              <a:rPr lang="en-US" sz="4000">
                <a:effectLst>
                  <a:glow rad="228600">
                    <a:srgbClr val="03080D"/>
                  </a:glow>
                </a:effectLst>
              </a:rPr>
              <a:t>) </a:t>
            </a:r>
            <a:r>
              <a:rPr lang="en-US" sz="4000" smtClean="0">
                <a:effectLst>
                  <a:glow rad="228600">
                    <a:srgbClr val="03080D"/>
                  </a:glow>
                </a:effectLst>
              </a:rPr>
              <a:t> </a:t>
            </a:r>
            <a:r>
              <a:rPr lang="en-US" sz="4000" dirty="0">
                <a:effectLst>
                  <a:glow rad="228600">
                    <a:srgbClr val="03080D"/>
                  </a:glow>
                </a:effectLst>
              </a:rPr>
              <a:t>		</a:t>
            </a:r>
            <a:r>
              <a:rPr lang="en-US" sz="4000">
                <a:effectLst>
                  <a:glow rad="228600">
                    <a:srgbClr val="03080D"/>
                  </a:glow>
                </a:effectLst>
              </a:rPr>
              <a:t>	</a:t>
            </a:r>
            <a:r>
              <a:rPr lang="en-US" sz="4000" smtClean="0">
                <a:effectLst>
                  <a:glow rad="228600">
                    <a:srgbClr val="03080D"/>
                  </a:glow>
                </a:effectLst>
              </a:rPr>
              <a:t>	5:00  </a:t>
            </a:r>
            <a:r>
              <a:rPr lang="en-US" sz="4000" dirty="0">
                <a:effectLst>
                  <a:glow rad="228600">
                    <a:srgbClr val="03080D"/>
                  </a:glow>
                </a:effectLst>
              </a:rPr>
              <a:t>PM</a:t>
            </a:r>
          </a:p>
          <a:p>
            <a:pPr marL="0" indent="0">
              <a:buNone/>
            </a:pPr>
            <a:r>
              <a:rPr lang="en-US" sz="4000" b="1" dirty="0">
                <a:effectLst>
                  <a:glow rad="228600">
                    <a:srgbClr val="03080D"/>
                  </a:glow>
                </a:effectLst>
              </a:rPr>
              <a:t>Wednesday</a:t>
            </a:r>
          </a:p>
          <a:p>
            <a:pPr marL="487656" lvl="1" indent="0">
              <a:buNone/>
            </a:pPr>
            <a:r>
              <a:rPr lang="en-US" sz="4000" dirty="0">
                <a:effectLst>
                  <a:glow rad="228600">
                    <a:srgbClr val="03080D"/>
                  </a:glow>
                </a:effectLst>
              </a:rPr>
              <a:t>Bible Class 			 		</a:t>
            </a:r>
            <a:r>
              <a:rPr lang="en-US" sz="4000">
                <a:effectLst>
                  <a:glow rad="228600">
                    <a:srgbClr val="03080D"/>
                  </a:glow>
                </a:effectLst>
              </a:rPr>
              <a:t>	</a:t>
            </a:r>
            <a:r>
              <a:rPr lang="en-US" sz="4000" smtClean="0">
                <a:effectLst>
                  <a:glow rad="228600">
                    <a:srgbClr val="03080D"/>
                  </a:glow>
                </a:effectLst>
              </a:rPr>
              <a:t>	7:00  </a:t>
            </a:r>
            <a:r>
              <a:rPr lang="en-US" sz="4000" dirty="0">
                <a:effectLst>
                  <a:glow rad="228600">
                    <a:srgbClr val="03080D"/>
                  </a:glow>
                </a:effectLst>
              </a:rPr>
              <a:t>PM</a:t>
            </a:r>
          </a:p>
        </p:txBody>
      </p:sp>
      <p:sp>
        <p:nvSpPr>
          <p:cNvPr id="9" name="Title 3"/>
          <p:cNvSpPr txBox="1">
            <a:spLocks/>
          </p:cNvSpPr>
          <p:nvPr/>
        </p:nvSpPr>
        <p:spPr>
          <a:xfrm>
            <a:off x="585409" y="5867400"/>
            <a:ext cx="10972800" cy="685800"/>
          </a:xfrm>
          <a:prstGeom prst="rect">
            <a:avLst/>
          </a:prstGeom>
        </p:spPr>
        <p:txBody>
          <a:bodyPr vert="horz" lIns="0" tIns="60960" rIns="0" bIns="0" anchor="b">
            <a:normAutofit fontScale="97500"/>
          </a:bodyPr>
          <a:lstStyle/>
          <a:p>
            <a:pPr algn="ctr" defTabSz="1219140">
              <a:defRPr/>
            </a:pPr>
            <a:r>
              <a:rPr lang="en-US" sz="4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2795878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000" dirty="0" smtClean="0">
                <a:effectLst>
                  <a:glow rad="228600">
                    <a:srgbClr val="000000"/>
                  </a:glow>
                </a:effectLst>
                <a:latin typeface="+mn-lt"/>
              </a:rPr>
              <a:t>Hidden Talents</a:t>
            </a:r>
            <a:endParaRPr lang="en-US" sz="9000" dirty="0">
              <a:effectLst>
                <a:glow rad="228600">
                  <a:srgbClr val="000000"/>
                </a:glow>
              </a:effectLst>
              <a:latin typeface="+mn-lt"/>
            </a:endParaRPr>
          </a:p>
        </p:txBody>
      </p:sp>
      <p:sp>
        <p:nvSpPr>
          <p:cNvPr id="3" name="Content Placeholder 2"/>
          <p:cNvSpPr>
            <a:spLocks noGrp="1"/>
          </p:cNvSpPr>
          <p:nvPr>
            <p:ph idx="1"/>
          </p:nvPr>
        </p:nvSpPr>
        <p:spPr>
          <a:xfrm>
            <a:off x="307497" y="1825624"/>
            <a:ext cx="11691670" cy="5109431"/>
          </a:xfrm>
        </p:spPr>
        <p:txBody>
          <a:bodyPr>
            <a:normAutofit/>
          </a:bodyPr>
          <a:lstStyle/>
          <a:p>
            <a:pPr marL="0" indent="0" algn="just">
              <a:buNone/>
            </a:pPr>
            <a:r>
              <a:rPr lang="en-US" sz="5000" dirty="0" smtClean="0"/>
              <a:t>Why do we bury our talents?</a:t>
            </a:r>
          </a:p>
          <a:p>
            <a:pPr marL="0" indent="0" algn="just">
              <a:buNone/>
            </a:pPr>
            <a:r>
              <a:rPr lang="en-US" sz="5000" dirty="0"/>
              <a:t>	</a:t>
            </a:r>
            <a:r>
              <a:rPr lang="en-US" sz="5000" dirty="0" smtClean="0"/>
              <a:t>The wrong fear</a:t>
            </a:r>
          </a:p>
          <a:p>
            <a:pPr marL="0" indent="0" algn="just">
              <a:buNone/>
            </a:pPr>
            <a:r>
              <a:rPr lang="en-US" sz="5000" dirty="0"/>
              <a:t>	</a:t>
            </a:r>
            <a:r>
              <a:rPr lang="en-US" sz="5000" dirty="0" smtClean="0"/>
              <a:t>Resenting the work</a:t>
            </a:r>
          </a:p>
          <a:p>
            <a:pPr marL="0" indent="0" algn="just">
              <a:buNone/>
            </a:pPr>
            <a:r>
              <a:rPr lang="en-US" sz="5000" dirty="0"/>
              <a:t>	</a:t>
            </a:r>
            <a:r>
              <a:rPr lang="en-US" sz="5000" dirty="0" smtClean="0"/>
              <a:t>Obsessed with perfection</a:t>
            </a:r>
          </a:p>
          <a:p>
            <a:pPr marL="0" indent="0" algn="just">
              <a:buNone/>
            </a:pPr>
            <a:r>
              <a:rPr lang="en-US" sz="5000" dirty="0"/>
              <a:t>	</a:t>
            </a:r>
            <a:r>
              <a:rPr lang="en-US" sz="5000" dirty="0" smtClean="0"/>
              <a:t>Ignorance to its presence</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9320813" y="2858610"/>
            <a:ext cx="3143436" cy="3892858"/>
          </a:xfrm>
          <a:prstGeom prst="rect">
            <a:avLst/>
          </a:prstGeom>
        </p:spPr>
      </p:pic>
    </p:spTree>
    <p:extLst>
      <p:ext uri="{BB962C8B-B14F-4D97-AF65-F5344CB8AC3E}">
        <p14:creationId xmlns:p14="http://schemas.microsoft.com/office/powerpoint/2010/main" val="4098714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000" dirty="0" smtClean="0">
                <a:effectLst>
                  <a:glow rad="228600">
                    <a:srgbClr val="000000"/>
                  </a:glow>
                </a:effectLst>
                <a:latin typeface="+mn-lt"/>
              </a:rPr>
              <a:t>The Wrong Fear</a:t>
            </a:r>
            <a:endParaRPr lang="en-US" sz="9000" dirty="0">
              <a:effectLst>
                <a:glow rad="228600">
                  <a:srgbClr val="000000"/>
                </a:glow>
              </a:effectLst>
              <a:latin typeface="+mn-lt"/>
            </a:endParaRPr>
          </a:p>
        </p:txBody>
      </p:sp>
      <p:sp>
        <p:nvSpPr>
          <p:cNvPr id="3" name="Content Placeholder 2"/>
          <p:cNvSpPr>
            <a:spLocks noGrp="1"/>
          </p:cNvSpPr>
          <p:nvPr>
            <p:ph idx="1"/>
          </p:nvPr>
        </p:nvSpPr>
        <p:spPr>
          <a:xfrm>
            <a:off x="307497" y="1825624"/>
            <a:ext cx="11691670" cy="5109431"/>
          </a:xfrm>
        </p:spPr>
        <p:txBody>
          <a:bodyPr>
            <a:normAutofit/>
          </a:bodyPr>
          <a:lstStyle/>
          <a:p>
            <a:pPr marL="0" indent="0" algn="just">
              <a:buNone/>
            </a:pPr>
            <a:r>
              <a:rPr lang="en-US" sz="5000" dirty="0" smtClean="0"/>
              <a:t>“</a:t>
            </a:r>
            <a:r>
              <a:rPr lang="en-US" sz="5000" i="1" dirty="0" smtClean="0"/>
              <a:t>I was afraid</a:t>
            </a:r>
            <a:r>
              <a:rPr lang="en-US" sz="5000" dirty="0" smtClean="0"/>
              <a:t>….”</a:t>
            </a:r>
          </a:p>
          <a:p>
            <a:pPr marL="0" indent="0" algn="just">
              <a:buNone/>
            </a:pPr>
            <a:r>
              <a:rPr lang="en-US" sz="5000" dirty="0" smtClean="0"/>
              <a:t>We are to fear God – 1 Peter 2:17</a:t>
            </a:r>
          </a:p>
          <a:p>
            <a:pPr marL="0" indent="0" algn="just">
              <a:buNone/>
            </a:pPr>
            <a:r>
              <a:rPr lang="en-US" sz="5000" dirty="0"/>
              <a:t>	</a:t>
            </a:r>
            <a:r>
              <a:rPr lang="en-US" sz="5000" dirty="0" smtClean="0"/>
              <a:t>We are to fear His wrath</a:t>
            </a:r>
          </a:p>
          <a:p>
            <a:pPr marL="0" indent="0" algn="just">
              <a:buNone/>
            </a:pPr>
            <a:r>
              <a:rPr lang="en-US" sz="5000" dirty="0"/>
              <a:t>	</a:t>
            </a:r>
            <a:r>
              <a:rPr lang="en-US" sz="5000" dirty="0" smtClean="0"/>
              <a:t>God expects our best efforts</a:t>
            </a:r>
          </a:p>
        </p:txBody>
      </p:sp>
    </p:spTree>
    <p:extLst>
      <p:ext uri="{BB962C8B-B14F-4D97-AF65-F5344CB8AC3E}">
        <p14:creationId xmlns:p14="http://schemas.microsoft.com/office/powerpoint/2010/main" val="745508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000" dirty="0" smtClean="0">
                <a:effectLst>
                  <a:glow rad="228600">
                    <a:srgbClr val="000000"/>
                  </a:glow>
                </a:effectLst>
                <a:latin typeface="+mn-lt"/>
              </a:rPr>
              <a:t>The Lazy Servant</a:t>
            </a:r>
            <a:endParaRPr lang="en-US" sz="9000" dirty="0">
              <a:effectLst>
                <a:glow rad="228600">
                  <a:srgbClr val="000000"/>
                </a:glow>
              </a:effectLst>
              <a:latin typeface="+mn-lt"/>
            </a:endParaRPr>
          </a:p>
        </p:txBody>
      </p:sp>
      <p:sp>
        <p:nvSpPr>
          <p:cNvPr id="3" name="Content Placeholder 2"/>
          <p:cNvSpPr>
            <a:spLocks noGrp="1"/>
          </p:cNvSpPr>
          <p:nvPr>
            <p:ph idx="1"/>
          </p:nvPr>
        </p:nvSpPr>
        <p:spPr>
          <a:xfrm>
            <a:off x="307497" y="1825624"/>
            <a:ext cx="11691670" cy="5109431"/>
          </a:xfrm>
        </p:spPr>
        <p:txBody>
          <a:bodyPr>
            <a:normAutofit/>
          </a:bodyPr>
          <a:lstStyle/>
          <a:p>
            <a:pPr marL="0" indent="0" algn="just">
              <a:buNone/>
            </a:pPr>
            <a:r>
              <a:rPr lang="en-US" sz="5000" dirty="0" smtClean="0"/>
              <a:t>“</a:t>
            </a:r>
            <a:r>
              <a:rPr lang="en-US" sz="5000" i="1" dirty="0" smtClean="0"/>
              <a:t>You… lazy servant</a:t>
            </a:r>
            <a:r>
              <a:rPr lang="en-US" sz="5000" dirty="0" smtClean="0"/>
              <a:t>”</a:t>
            </a:r>
          </a:p>
          <a:p>
            <a:pPr marL="0" indent="0" algn="just">
              <a:buNone/>
            </a:pPr>
            <a:r>
              <a:rPr lang="en-US" sz="5000" dirty="0" smtClean="0"/>
              <a:t>We are servants of God – 2 Timothy 2:15</a:t>
            </a:r>
          </a:p>
          <a:p>
            <a:pPr marL="0" indent="0" algn="just">
              <a:buNone/>
            </a:pPr>
            <a:r>
              <a:rPr lang="en-US" sz="5000" dirty="0"/>
              <a:t>	</a:t>
            </a:r>
            <a:r>
              <a:rPr lang="en-US" sz="5000" dirty="0" smtClean="0"/>
              <a:t>We are expected to be diligent</a:t>
            </a:r>
          </a:p>
          <a:p>
            <a:pPr marL="0" indent="0" algn="just">
              <a:buNone/>
            </a:pPr>
            <a:r>
              <a:rPr lang="en-US" sz="5000" dirty="0"/>
              <a:t>	</a:t>
            </a:r>
            <a:r>
              <a:rPr lang="en-US" sz="5000" dirty="0" smtClean="0"/>
              <a:t>We are expected to be working</a:t>
            </a:r>
          </a:p>
        </p:txBody>
      </p:sp>
    </p:spTree>
    <p:extLst>
      <p:ext uri="{BB962C8B-B14F-4D97-AF65-F5344CB8AC3E}">
        <p14:creationId xmlns:p14="http://schemas.microsoft.com/office/powerpoint/2010/main" val="3125627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000" dirty="0" smtClean="0">
                <a:effectLst>
                  <a:glow rad="228600">
                    <a:srgbClr val="000000"/>
                  </a:glow>
                </a:effectLst>
                <a:latin typeface="+mn-lt"/>
              </a:rPr>
              <a:t>Needing Perfection</a:t>
            </a:r>
            <a:endParaRPr lang="en-US" sz="9000" dirty="0">
              <a:effectLst>
                <a:glow rad="228600">
                  <a:srgbClr val="000000"/>
                </a:glow>
              </a:effectLst>
              <a:latin typeface="+mn-lt"/>
            </a:endParaRPr>
          </a:p>
        </p:txBody>
      </p:sp>
      <p:sp>
        <p:nvSpPr>
          <p:cNvPr id="3" name="Content Placeholder 2"/>
          <p:cNvSpPr>
            <a:spLocks noGrp="1"/>
          </p:cNvSpPr>
          <p:nvPr>
            <p:ph idx="1"/>
          </p:nvPr>
        </p:nvSpPr>
        <p:spPr>
          <a:xfrm>
            <a:off x="307497" y="1825624"/>
            <a:ext cx="11691670" cy="5109431"/>
          </a:xfrm>
        </p:spPr>
        <p:txBody>
          <a:bodyPr>
            <a:normAutofit/>
          </a:bodyPr>
          <a:lstStyle/>
          <a:p>
            <a:pPr marL="0" indent="0" algn="just">
              <a:buNone/>
            </a:pPr>
            <a:r>
              <a:rPr lang="en-US" sz="5000" dirty="0" smtClean="0"/>
              <a:t>Is it possible he needed a perfect chance?</a:t>
            </a:r>
          </a:p>
          <a:p>
            <a:pPr marL="0" indent="0" algn="just">
              <a:buNone/>
            </a:pPr>
            <a:r>
              <a:rPr lang="en-US" sz="5000" dirty="0" smtClean="0"/>
              <a:t>God desires actual effort – Matthew 21:28</a:t>
            </a:r>
          </a:p>
          <a:p>
            <a:pPr marL="0" indent="0" algn="just">
              <a:buNone/>
            </a:pPr>
            <a:r>
              <a:rPr lang="en-US" sz="5000" dirty="0"/>
              <a:t>	</a:t>
            </a:r>
            <a:r>
              <a:rPr lang="en-US" sz="5000" dirty="0" smtClean="0"/>
              <a:t>Too many wait for a perfect moment</a:t>
            </a:r>
          </a:p>
          <a:p>
            <a:pPr marL="0" indent="0" algn="just">
              <a:buNone/>
            </a:pPr>
            <a:r>
              <a:rPr lang="en-US" sz="5000" dirty="0"/>
              <a:t>	</a:t>
            </a:r>
            <a:r>
              <a:rPr lang="en-US" sz="5000" dirty="0" smtClean="0"/>
              <a:t>Often we need to make opportunities</a:t>
            </a:r>
          </a:p>
        </p:txBody>
      </p:sp>
    </p:spTree>
    <p:extLst>
      <p:ext uri="{BB962C8B-B14F-4D97-AF65-F5344CB8AC3E}">
        <p14:creationId xmlns:p14="http://schemas.microsoft.com/office/powerpoint/2010/main" val="460088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000" dirty="0" smtClean="0">
                <a:effectLst>
                  <a:glow rad="228600">
                    <a:srgbClr val="000000"/>
                  </a:glow>
                </a:effectLst>
                <a:latin typeface="+mn-lt"/>
              </a:rPr>
              <a:t>Needing Perfection</a:t>
            </a:r>
            <a:endParaRPr lang="en-US" sz="9000" dirty="0">
              <a:effectLst>
                <a:glow rad="228600">
                  <a:srgbClr val="000000"/>
                </a:glow>
              </a:effectLst>
              <a:latin typeface="+mn-lt"/>
            </a:endParaRPr>
          </a:p>
        </p:txBody>
      </p:sp>
      <p:sp>
        <p:nvSpPr>
          <p:cNvPr id="3" name="Content Placeholder 2"/>
          <p:cNvSpPr>
            <a:spLocks noGrp="1"/>
          </p:cNvSpPr>
          <p:nvPr>
            <p:ph idx="1"/>
          </p:nvPr>
        </p:nvSpPr>
        <p:spPr>
          <a:xfrm>
            <a:off x="307497" y="1825624"/>
            <a:ext cx="11691670" cy="5109431"/>
          </a:xfrm>
        </p:spPr>
        <p:txBody>
          <a:bodyPr>
            <a:normAutofit/>
          </a:bodyPr>
          <a:lstStyle/>
          <a:p>
            <a:pPr marL="0" indent="0" algn="just">
              <a:buNone/>
            </a:pPr>
            <a:r>
              <a:rPr lang="en-US" sz="5000" dirty="0" smtClean="0"/>
              <a:t>Is it possible it was lost?</a:t>
            </a:r>
          </a:p>
          <a:p>
            <a:pPr marL="0" indent="0" algn="just">
              <a:buNone/>
            </a:pPr>
            <a:r>
              <a:rPr lang="en-US" sz="5000" dirty="0" smtClean="0"/>
              <a:t>We all have talents – Romans 12:3</a:t>
            </a:r>
          </a:p>
          <a:p>
            <a:pPr marL="0" indent="0" algn="just">
              <a:buNone/>
            </a:pPr>
            <a:r>
              <a:rPr lang="en-US" sz="5000" dirty="0"/>
              <a:t>	</a:t>
            </a:r>
            <a:r>
              <a:rPr lang="en-US" sz="5000" dirty="0" smtClean="0"/>
              <a:t>We are unaware of our ability</a:t>
            </a:r>
          </a:p>
          <a:p>
            <a:pPr marL="0" indent="0" algn="just">
              <a:buNone/>
            </a:pPr>
            <a:r>
              <a:rPr lang="en-US" sz="5000" dirty="0"/>
              <a:t>	</a:t>
            </a:r>
            <a:r>
              <a:rPr lang="en-US" sz="5000" dirty="0" smtClean="0"/>
              <a:t>We do not see an ability</a:t>
            </a:r>
          </a:p>
        </p:txBody>
      </p:sp>
    </p:spTree>
    <p:extLst>
      <p:ext uri="{BB962C8B-B14F-4D97-AF65-F5344CB8AC3E}">
        <p14:creationId xmlns:p14="http://schemas.microsoft.com/office/powerpoint/2010/main" val="138046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8000" dirty="0" smtClean="0">
                <a:effectLst>
                  <a:glow rad="228600">
                    <a:srgbClr val="000000"/>
                  </a:glow>
                </a:effectLst>
                <a:latin typeface="+mn-lt"/>
              </a:rPr>
              <a:t>Your Talents</a:t>
            </a:r>
            <a:endParaRPr lang="en-US" sz="8000" dirty="0">
              <a:effectLst>
                <a:glow rad="228600">
                  <a:srgbClr val="000000"/>
                </a:glow>
              </a:effectLst>
              <a:latin typeface="+mn-lt"/>
            </a:endParaRPr>
          </a:p>
        </p:txBody>
      </p:sp>
      <p:sp>
        <p:nvSpPr>
          <p:cNvPr id="3" name="Content Placeholder 2"/>
          <p:cNvSpPr>
            <a:spLocks noGrp="1"/>
          </p:cNvSpPr>
          <p:nvPr>
            <p:ph idx="1"/>
          </p:nvPr>
        </p:nvSpPr>
        <p:spPr>
          <a:xfrm>
            <a:off x="307497" y="1825624"/>
            <a:ext cx="11377401" cy="5109431"/>
          </a:xfrm>
        </p:spPr>
        <p:txBody>
          <a:bodyPr>
            <a:normAutofit/>
          </a:bodyPr>
          <a:lstStyle/>
          <a:p>
            <a:pPr marL="0" indent="0" algn="just">
              <a:buNone/>
            </a:pPr>
            <a:r>
              <a:rPr lang="en-US" sz="4800" dirty="0" smtClean="0"/>
              <a:t>Self examination</a:t>
            </a:r>
            <a:endParaRPr lang="en-US" sz="4800" dirty="0"/>
          </a:p>
          <a:p>
            <a:pPr marL="0" indent="0" algn="just">
              <a:buNone/>
            </a:pPr>
            <a:r>
              <a:rPr lang="en-US" sz="4800" dirty="0" smtClean="0"/>
              <a:t>	1) What are my talents?</a:t>
            </a:r>
          </a:p>
          <a:p>
            <a:pPr marL="0" indent="0" algn="just">
              <a:buNone/>
            </a:pPr>
            <a:r>
              <a:rPr lang="en-US" sz="4800" dirty="0"/>
              <a:t>	</a:t>
            </a:r>
            <a:r>
              <a:rPr lang="en-US" sz="4800" dirty="0" smtClean="0"/>
              <a:t>2) How can I grow my talents?</a:t>
            </a:r>
          </a:p>
          <a:p>
            <a:pPr marL="0" indent="0" algn="just">
              <a:buNone/>
            </a:pPr>
            <a:r>
              <a:rPr lang="en-US" sz="4800" dirty="0"/>
              <a:t>	</a:t>
            </a:r>
            <a:r>
              <a:rPr lang="en-US" sz="4800" dirty="0" smtClean="0"/>
              <a:t>3) What misuses my talents?</a:t>
            </a:r>
          </a:p>
          <a:p>
            <a:pPr marL="0" indent="0" algn="just">
              <a:buNone/>
            </a:pPr>
            <a:r>
              <a:rPr lang="en-US" sz="4800" dirty="0"/>
              <a:t>	</a:t>
            </a:r>
            <a:r>
              <a:rPr lang="en-US" sz="4800" dirty="0" smtClean="0"/>
              <a:t>4) What restrains my talents?</a:t>
            </a:r>
          </a:p>
        </p:txBody>
      </p:sp>
    </p:spTree>
    <p:extLst>
      <p:ext uri="{BB962C8B-B14F-4D97-AF65-F5344CB8AC3E}">
        <p14:creationId xmlns:p14="http://schemas.microsoft.com/office/powerpoint/2010/main" val="2246902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114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Buried Opportunity</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307497" y="1825624"/>
            <a:ext cx="11377401" cy="5109431"/>
          </a:xfrm>
        </p:spPr>
        <p:txBody>
          <a:bodyPr>
            <a:normAutofit/>
          </a:bodyPr>
          <a:lstStyle/>
          <a:p>
            <a:pPr marL="0" indent="0" algn="just">
              <a:buNone/>
            </a:pPr>
            <a:r>
              <a:rPr lang="en-US" sz="4800" dirty="0" smtClean="0"/>
              <a:t>The opportunity to obey the Gospel</a:t>
            </a:r>
            <a:r>
              <a:rPr lang="en-US" sz="4800" dirty="0"/>
              <a:t>	</a:t>
            </a:r>
            <a:endParaRPr lang="en-US" sz="4800" dirty="0" smtClean="0"/>
          </a:p>
          <a:p>
            <a:pPr marL="0" indent="0" algn="just">
              <a:buNone/>
            </a:pPr>
            <a:r>
              <a:rPr lang="en-US" sz="4800" dirty="0"/>
              <a:t>	</a:t>
            </a:r>
            <a:r>
              <a:rPr lang="en-US" sz="4800" dirty="0" smtClean="0"/>
              <a:t>To hear and believe</a:t>
            </a:r>
          </a:p>
          <a:p>
            <a:pPr marL="0" indent="0" algn="just">
              <a:buNone/>
            </a:pPr>
            <a:r>
              <a:rPr lang="en-US" sz="4800" dirty="0"/>
              <a:t>	</a:t>
            </a:r>
            <a:r>
              <a:rPr lang="en-US" sz="4800" dirty="0" smtClean="0"/>
              <a:t>To confess Jesus as Lord</a:t>
            </a:r>
          </a:p>
          <a:p>
            <a:pPr marL="0" indent="0" algn="just">
              <a:buNone/>
            </a:pPr>
            <a:r>
              <a:rPr lang="en-US" sz="4800" dirty="0"/>
              <a:t>	</a:t>
            </a:r>
            <a:r>
              <a:rPr lang="en-US" sz="4800" dirty="0" smtClean="0"/>
              <a:t>To repent</a:t>
            </a:r>
          </a:p>
          <a:p>
            <a:pPr marL="0" indent="0" algn="just">
              <a:buNone/>
            </a:pPr>
            <a:r>
              <a:rPr lang="en-US" sz="4800" dirty="0"/>
              <a:t>	</a:t>
            </a:r>
            <a:r>
              <a:rPr lang="en-US" sz="4800" dirty="0" smtClean="0"/>
              <a:t>To be baptized</a:t>
            </a:r>
          </a:p>
        </p:txBody>
      </p:sp>
    </p:spTree>
    <p:extLst>
      <p:ext uri="{BB962C8B-B14F-4D97-AF65-F5344CB8AC3E}">
        <p14:creationId xmlns:p14="http://schemas.microsoft.com/office/powerpoint/2010/main" val="2439289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Buried Opportunity</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307497" y="1825624"/>
            <a:ext cx="11790015" cy="5109431"/>
          </a:xfrm>
        </p:spPr>
        <p:txBody>
          <a:bodyPr>
            <a:normAutofit/>
          </a:bodyPr>
          <a:lstStyle/>
          <a:p>
            <a:pPr marL="0" indent="0" algn="just">
              <a:buNone/>
            </a:pPr>
            <a:r>
              <a:rPr lang="en-US" sz="4800" dirty="0" smtClean="0"/>
              <a:t>The opportunity to obey the Gospel</a:t>
            </a:r>
            <a:r>
              <a:rPr lang="en-US" sz="4800" dirty="0"/>
              <a:t>	</a:t>
            </a:r>
            <a:endParaRPr lang="en-US" sz="4800" dirty="0" smtClean="0"/>
          </a:p>
          <a:p>
            <a:pPr marL="0" indent="0" algn="just">
              <a:buNone/>
            </a:pPr>
            <a:endParaRPr lang="en-US" sz="4800" dirty="0"/>
          </a:p>
          <a:p>
            <a:pPr marL="0" indent="0" algn="just">
              <a:buNone/>
            </a:pPr>
            <a:r>
              <a:rPr lang="en-US" sz="4800" dirty="0" smtClean="0"/>
              <a:t>What if we don’t take the opportunity</a:t>
            </a:r>
          </a:p>
          <a:p>
            <a:pPr marL="0" indent="0" algn="just">
              <a:buNone/>
            </a:pPr>
            <a:r>
              <a:rPr lang="en-US" sz="4800" dirty="0"/>
              <a:t>	</a:t>
            </a:r>
            <a:r>
              <a:rPr lang="en-US" sz="4800" dirty="0" smtClean="0"/>
              <a:t>Satan takes away the opportunity</a:t>
            </a:r>
          </a:p>
          <a:p>
            <a:pPr marL="0" indent="0" algn="just">
              <a:buNone/>
            </a:pPr>
            <a:r>
              <a:rPr lang="en-US" sz="4800" dirty="0"/>
              <a:t>	</a:t>
            </a:r>
            <a:r>
              <a:rPr lang="en-US" sz="4800" dirty="0" smtClean="0"/>
              <a:t>Mark 4:15</a:t>
            </a:r>
            <a:endParaRPr lang="en-US" sz="4800" dirty="0"/>
          </a:p>
        </p:txBody>
      </p:sp>
    </p:spTree>
    <p:extLst>
      <p:ext uri="{BB962C8B-B14F-4D97-AF65-F5344CB8AC3E}">
        <p14:creationId xmlns:p14="http://schemas.microsoft.com/office/powerpoint/2010/main" val="1008017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Buried Opportunity</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307497" y="1825624"/>
            <a:ext cx="11790015" cy="5109431"/>
          </a:xfrm>
        </p:spPr>
        <p:txBody>
          <a:bodyPr>
            <a:normAutofit/>
          </a:bodyPr>
          <a:lstStyle/>
          <a:p>
            <a:pPr marL="0" indent="0" algn="just">
              <a:buNone/>
            </a:pPr>
            <a:r>
              <a:rPr lang="en-US" sz="4800" dirty="0" smtClean="0"/>
              <a:t>The opportunity to obey the Gospel</a:t>
            </a:r>
            <a:r>
              <a:rPr lang="en-US" sz="4800" dirty="0"/>
              <a:t>	</a:t>
            </a:r>
            <a:endParaRPr lang="en-US" sz="4800" dirty="0" smtClean="0"/>
          </a:p>
          <a:p>
            <a:pPr marL="0" indent="0" algn="just">
              <a:buNone/>
            </a:pPr>
            <a:endParaRPr lang="en-US" sz="4800" dirty="0"/>
          </a:p>
          <a:p>
            <a:pPr marL="0" indent="0" algn="just">
              <a:buNone/>
            </a:pPr>
            <a:r>
              <a:rPr lang="en-US" sz="4800" dirty="0" smtClean="0"/>
              <a:t>What if we don’t take the opportunity</a:t>
            </a:r>
          </a:p>
          <a:p>
            <a:pPr marL="0" indent="0" algn="just">
              <a:buNone/>
            </a:pPr>
            <a:r>
              <a:rPr lang="en-US" sz="4800" dirty="0"/>
              <a:t>	</a:t>
            </a:r>
            <a:r>
              <a:rPr lang="en-US" sz="4800" dirty="0" smtClean="0"/>
              <a:t>Satan takes it away</a:t>
            </a:r>
          </a:p>
          <a:p>
            <a:pPr marL="0" indent="0" algn="just">
              <a:buNone/>
            </a:pPr>
            <a:r>
              <a:rPr lang="en-US" sz="4800" dirty="0"/>
              <a:t>	</a:t>
            </a:r>
            <a:r>
              <a:rPr lang="en-US" sz="4800" dirty="0" smtClean="0"/>
              <a:t>Mark 4:15</a:t>
            </a:r>
            <a:endParaRPr lang="en-US" sz="4800" dirty="0"/>
          </a:p>
        </p:txBody>
      </p:sp>
    </p:spTree>
    <p:extLst>
      <p:ext uri="{BB962C8B-B14F-4D97-AF65-F5344CB8AC3E}">
        <p14:creationId xmlns:p14="http://schemas.microsoft.com/office/powerpoint/2010/main" val="1161725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John 4:15-24</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228600" y="1690689"/>
            <a:ext cx="11882535" cy="5029424"/>
          </a:xfrm>
        </p:spPr>
        <p:txBody>
          <a:bodyPr>
            <a:normAutofit/>
          </a:bodyPr>
          <a:lstStyle/>
          <a:p>
            <a:pPr marL="0" indent="0" algn="just">
              <a:buNone/>
            </a:pPr>
            <a:r>
              <a:rPr lang="en-US" sz="5000" dirty="0" smtClean="0"/>
              <a:t>Worship in Spirit and Truth</a:t>
            </a:r>
          </a:p>
          <a:p>
            <a:pPr marL="0" indent="0" algn="just">
              <a:buNone/>
            </a:pPr>
            <a:r>
              <a:rPr lang="en-US" sz="5000" dirty="0" smtClean="0"/>
              <a:t>	Spirit: John 6:63, 1 Cor. 2:12-16</a:t>
            </a:r>
          </a:p>
          <a:p>
            <a:pPr marL="0" indent="0" algn="just">
              <a:buNone/>
            </a:pPr>
            <a:r>
              <a:rPr lang="en-US" sz="5000" dirty="0"/>
              <a:t>	</a:t>
            </a:r>
            <a:r>
              <a:rPr lang="en-US" sz="5000" dirty="0" smtClean="0"/>
              <a:t>Truth: John 17:17</a:t>
            </a:r>
          </a:p>
          <a:p>
            <a:pPr marL="0" indent="0" algn="just">
              <a:buNone/>
            </a:pPr>
            <a:endParaRPr lang="en-US" sz="5000" dirty="0" smtClean="0"/>
          </a:p>
          <a:p>
            <a:pPr marL="0" indent="0" algn="just">
              <a:buNone/>
            </a:pPr>
            <a:r>
              <a:rPr lang="en-US" sz="5000" dirty="0" smtClean="0"/>
              <a:t>Differences between worship then and now?</a:t>
            </a:r>
          </a:p>
          <a:p>
            <a:pPr marL="0" indent="0" algn="just">
              <a:buNone/>
            </a:pPr>
            <a:endParaRPr lang="en-US" sz="5000" dirty="0" smtClean="0"/>
          </a:p>
        </p:txBody>
      </p:sp>
    </p:spTree>
    <p:extLst>
      <p:ext uri="{BB962C8B-B14F-4D97-AF65-F5344CB8AC3E}">
        <p14:creationId xmlns:p14="http://schemas.microsoft.com/office/powerpoint/2010/main" val="2548208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Buried Opportunity</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307497" y="1825624"/>
            <a:ext cx="11790015" cy="5109431"/>
          </a:xfrm>
        </p:spPr>
        <p:txBody>
          <a:bodyPr>
            <a:normAutofit/>
          </a:bodyPr>
          <a:lstStyle/>
          <a:p>
            <a:pPr marL="0" indent="0" algn="just">
              <a:buNone/>
            </a:pPr>
            <a:r>
              <a:rPr lang="en-US" sz="4800" dirty="0" smtClean="0"/>
              <a:t>The opportunity to obey the Gospel</a:t>
            </a:r>
            <a:r>
              <a:rPr lang="en-US" sz="4800" dirty="0"/>
              <a:t>	</a:t>
            </a:r>
            <a:endParaRPr lang="en-US" sz="4800" dirty="0" smtClean="0"/>
          </a:p>
          <a:p>
            <a:pPr marL="0" indent="0" algn="just">
              <a:buNone/>
            </a:pPr>
            <a:endParaRPr lang="en-US" sz="4800" dirty="0"/>
          </a:p>
          <a:p>
            <a:pPr marL="0" indent="0" algn="just">
              <a:buNone/>
            </a:pPr>
            <a:r>
              <a:rPr lang="en-US" sz="4800" dirty="0" smtClean="0"/>
              <a:t>What if we don’t take the opportunity</a:t>
            </a:r>
          </a:p>
          <a:p>
            <a:pPr marL="0" indent="0" algn="just">
              <a:buNone/>
            </a:pPr>
            <a:endParaRPr lang="en-US" sz="4800" dirty="0"/>
          </a:p>
          <a:p>
            <a:pPr marL="0" indent="0" algn="just">
              <a:buNone/>
            </a:pPr>
            <a:r>
              <a:rPr lang="en-US" sz="4800" dirty="0" smtClean="0"/>
              <a:t>Don’t miss the opportunity:</a:t>
            </a:r>
          </a:p>
          <a:p>
            <a:pPr marL="0" indent="0" algn="just">
              <a:buNone/>
            </a:pPr>
            <a:r>
              <a:rPr lang="en-US" sz="4800" dirty="0" smtClean="0"/>
              <a:t>	To be buried in Him</a:t>
            </a:r>
            <a:endParaRPr lang="en-US" sz="4800" dirty="0"/>
          </a:p>
        </p:txBody>
      </p:sp>
    </p:spTree>
    <p:extLst>
      <p:ext uri="{BB962C8B-B14F-4D97-AF65-F5344CB8AC3E}">
        <p14:creationId xmlns:p14="http://schemas.microsoft.com/office/powerpoint/2010/main" val="982659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endParaRPr lang="en-US" sz="8000" dirty="0">
              <a:effectLst>
                <a:glow rad="228600">
                  <a:srgbClr val="000000"/>
                </a:glow>
              </a:effectLst>
              <a:latin typeface="+mn-lt"/>
            </a:endParaRPr>
          </a:p>
        </p:txBody>
      </p:sp>
      <p:pic>
        <p:nvPicPr>
          <p:cNvPr id="2050" name="Picture 2" descr="The “5 Step Plan” and the Gospel: Part 1 (of 5) | CALEB CO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192001" cy="6915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7484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John 4:25-30</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228600" y="1690689"/>
            <a:ext cx="11882535" cy="5029424"/>
          </a:xfrm>
        </p:spPr>
        <p:txBody>
          <a:bodyPr>
            <a:normAutofit/>
          </a:bodyPr>
          <a:lstStyle/>
          <a:p>
            <a:pPr marL="0" indent="0" algn="just">
              <a:buNone/>
            </a:pPr>
            <a:r>
              <a:rPr lang="en-US" sz="5000" dirty="0" smtClean="0"/>
              <a:t>Knowledge of the Messiah</a:t>
            </a:r>
          </a:p>
          <a:p>
            <a:pPr marL="0" indent="0" algn="just">
              <a:buNone/>
            </a:pPr>
            <a:r>
              <a:rPr lang="en-US" sz="5000" dirty="0"/>
              <a:t>	</a:t>
            </a:r>
            <a:endParaRPr lang="en-US" sz="5000" dirty="0" smtClean="0"/>
          </a:p>
          <a:p>
            <a:pPr marL="0" indent="0" algn="just">
              <a:buNone/>
            </a:pPr>
            <a:r>
              <a:rPr lang="en-US" sz="5000" dirty="0" smtClean="0"/>
              <a:t>The conclusion of the confrontation </a:t>
            </a:r>
          </a:p>
        </p:txBody>
      </p:sp>
    </p:spTree>
    <p:extLst>
      <p:ext uri="{BB962C8B-B14F-4D97-AF65-F5344CB8AC3E}">
        <p14:creationId xmlns:p14="http://schemas.microsoft.com/office/powerpoint/2010/main" val="478317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John 4:31-38</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228600" y="1690689"/>
            <a:ext cx="11882535" cy="5029424"/>
          </a:xfrm>
        </p:spPr>
        <p:txBody>
          <a:bodyPr>
            <a:normAutofit/>
          </a:bodyPr>
          <a:lstStyle/>
          <a:p>
            <a:pPr marL="0" indent="0" algn="just">
              <a:buNone/>
            </a:pPr>
            <a:r>
              <a:rPr lang="en-US" sz="5000" dirty="0" smtClean="0"/>
              <a:t>Jesus and the food of God</a:t>
            </a:r>
          </a:p>
          <a:p>
            <a:pPr marL="0" indent="0" algn="just">
              <a:buNone/>
            </a:pPr>
            <a:endParaRPr lang="en-US" sz="5000" dirty="0"/>
          </a:p>
          <a:p>
            <a:pPr marL="0" indent="0" algn="just">
              <a:buNone/>
            </a:pPr>
            <a:r>
              <a:rPr lang="en-US" sz="5000" dirty="0" smtClean="0"/>
              <a:t>“The fields are white for harvest”</a:t>
            </a:r>
          </a:p>
        </p:txBody>
      </p:sp>
    </p:spTree>
    <p:extLst>
      <p:ext uri="{BB962C8B-B14F-4D97-AF65-F5344CB8AC3E}">
        <p14:creationId xmlns:p14="http://schemas.microsoft.com/office/powerpoint/2010/main" val="2862147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John 4:39-44</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228600" y="1690689"/>
            <a:ext cx="11882535" cy="5029424"/>
          </a:xfrm>
        </p:spPr>
        <p:txBody>
          <a:bodyPr>
            <a:normAutofit/>
          </a:bodyPr>
          <a:lstStyle/>
          <a:p>
            <a:pPr marL="0" indent="0" algn="just">
              <a:buNone/>
            </a:pPr>
            <a:r>
              <a:rPr lang="en-US" sz="5000" dirty="0" smtClean="0"/>
              <a:t>The conclusion of the Samaritan interaction</a:t>
            </a:r>
          </a:p>
          <a:p>
            <a:pPr marL="0" indent="0" algn="just">
              <a:buNone/>
            </a:pPr>
            <a:endParaRPr lang="en-US" sz="5000" dirty="0"/>
          </a:p>
          <a:p>
            <a:pPr marL="0" indent="0" algn="just">
              <a:buNone/>
            </a:pPr>
            <a:r>
              <a:rPr lang="en-US" sz="5000" dirty="0" smtClean="0"/>
              <a:t>Contrasted with Galilee</a:t>
            </a:r>
          </a:p>
        </p:txBody>
      </p:sp>
    </p:spTree>
    <p:extLst>
      <p:ext uri="{BB962C8B-B14F-4D97-AF65-F5344CB8AC3E}">
        <p14:creationId xmlns:p14="http://schemas.microsoft.com/office/powerpoint/2010/main" val="2050889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12192000" cy="1828800"/>
          </a:xfrm>
        </p:spPr>
        <p:txBody>
          <a:bodyPr>
            <a:noAutofit/>
          </a:bodyPr>
          <a:lstStyle/>
          <a:p>
            <a:pPr algn="ctr"/>
            <a:r>
              <a:rPr lang="en-US" sz="132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304799" y="1904999"/>
            <a:ext cx="11480801" cy="4829629"/>
          </a:xfrm>
          <a:solidFill>
            <a:schemeClr val="bg2">
              <a:alpha val="0"/>
            </a:schemeClr>
          </a:solidFill>
        </p:spPr>
        <p:txBody>
          <a:bodyPr>
            <a:noAutofit/>
          </a:bodyPr>
          <a:lstStyle/>
          <a:p>
            <a:pPr marL="0" indent="0">
              <a:buNone/>
            </a:pPr>
            <a:r>
              <a:rPr lang="en-US" sz="4000" b="1" dirty="0">
                <a:effectLst>
                  <a:glow rad="228600">
                    <a:srgbClr val="03080D"/>
                  </a:glow>
                </a:effectLst>
              </a:rPr>
              <a:t>Sunday</a:t>
            </a:r>
          </a:p>
          <a:p>
            <a:pPr lvl="1">
              <a:buNone/>
            </a:pPr>
            <a:r>
              <a:rPr lang="en-US" sz="4000" smtClean="0">
                <a:effectLst>
                  <a:glow rad="228600">
                    <a:srgbClr val="03080D"/>
                  </a:glow>
                </a:effectLst>
              </a:rPr>
              <a:t>Bible Study						9:30  AM</a:t>
            </a:r>
          </a:p>
          <a:p>
            <a:pPr lvl="1">
              <a:buNone/>
            </a:pPr>
            <a:r>
              <a:rPr lang="en-US" sz="4000" smtClean="0">
                <a:effectLst>
                  <a:glow rad="228600">
                    <a:srgbClr val="03080D"/>
                  </a:glow>
                </a:effectLst>
              </a:rPr>
              <a:t>Worship </a:t>
            </a:r>
            <a:r>
              <a:rPr lang="en-US" sz="4000" dirty="0">
                <a:effectLst>
                  <a:glow rad="228600">
                    <a:srgbClr val="03080D"/>
                  </a:glow>
                </a:effectLst>
              </a:rPr>
              <a:t>		  				</a:t>
            </a:r>
            <a:r>
              <a:rPr lang="en-US" sz="4000">
                <a:effectLst>
                  <a:glow rad="228600">
                    <a:srgbClr val="03080D"/>
                  </a:glow>
                </a:effectLst>
              </a:rPr>
              <a:t>	</a:t>
            </a:r>
            <a:r>
              <a:rPr lang="en-US" sz="4000" smtClean="0">
                <a:effectLst>
                  <a:glow rad="228600">
                    <a:srgbClr val="03080D"/>
                  </a:glow>
                </a:effectLst>
              </a:rPr>
              <a:t>10:30 </a:t>
            </a:r>
            <a:r>
              <a:rPr lang="en-US" sz="4000" dirty="0">
                <a:effectLst>
                  <a:glow rad="228600">
                    <a:srgbClr val="03080D"/>
                  </a:glow>
                </a:effectLst>
              </a:rPr>
              <a:t>AM</a:t>
            </a:r>
          </a:p>
          <a:p>
            <a:pPr lvl="1">
              <a:buNone/>
            </a:pPr>
            <a:r>
              <a:rPr lang="en-US" sz="4000" smtClean="0">
                <a:effectLst>
                  <a:glow rad="228600">
                    <a:srgbClr val="03080D"/>
                  </a:glow>
                </a:effectLst>
              </a:rPr>
              <a:t>PM Bible </a:t>
            </a:r>
            <a:r>
              <a:rPr lang="en-US" sz="4000" dirty="0">
                <a:effectLst>
                  <a:glow rad="228600">
                    <a:srgbClr val="03080D"/>
                  </a:glow>
                </a:effectLst>
              </a:rPr>
              <a:t>Class (Livestream</a:t>
            </a:r>
            <a:r>
              <a:rPr lang="en-US" sz="4000">
                <a:effectLst>
                  <a:glow rad="228600">
                    <a:srgbClr val="03080D"/>
                  </a:glow>
                </a:effectLst>
              </a:rPr>
              <a:t>) </a:t>
            </a:r>
            <a:r>
              <a:rPr lang="en-US" sz="4000" smtClean="0">
                <a:effectLst>
                  <a:glow rad="228600">
                    <a:srgbClr val="03080D"/>
                  </a:glow>
                </a:effectLst>
              </a:rPr>
              <a:t> </a:t>
            </a:r>
            <a:r>
              <a:rPr lang="en-US" sz="4000" dirty="0">
                <a:effectLst>
                  <a:glow rad="228600">
                    <a:srgbClr val="03080D"/>
                  </a:glow>
                </a:effectLst>
              </a:rPr>
              <a:t>			5:00  PM</a:t>
            </a:r>
          </a:p>
          <a:p>
            <a:pPr marL="0" indent="0">
              <a:buNone/>
            </a:pPr>
            <a:r>
              <a:rPr lang="en-US" sz="4000" b="1" dirty="0">
                <a:effectLst>
                  <a:glow rad="228600">
                    <a:srgbClr val="03080D"/>
                  </a:glow>
                </a:effectLst>
              </a:rPr>
              <a:t>Wednesday</a:t>
            </a:r>
          </a:p>
          <a:p>
            <a:pPr marL="487656" lvl="1" indent="0">
              <a:buNone/>
            </a:pPr>
            <a:r>
              <a:rPr lang="en-US" sz="4000" dirty="0">
                <a:effectLst>
                  <a:glow rad="228600">
                    <a:srgbClr val="03080D"/>
                  </a:glow>
                </a:effectLst>
              </a:rPr>
              <a:t>Bible Class 			 			7:00  PM</a:t>
            </a:r>
          </a:p>
        </p:txBody>
      </p:sp>
      <p:sp>
        <p:nvSpPr>
          <p:cNvPr id="9" name="Title 3"/>
          <p:cNvSpPr txBox="1">
            <a:spLocks/>
          </p:cNvSpPr>
          <p:nvPr/>
        </p:nvSpPr>
        <p:spPr>
          <a:xfrm>
            <a:off x="585409" y="5867400"/>
            <a:ext cx="10972800" cy="685800"/>
          </a:xfrm>
          <a:prstGeom prst="rect">
            <a:avLst/>
          </a:prstGeom>
        </p:spPr>
        <p:txBody>
          <a:bodyPr vert="horz" lIns="0" tIns="60960" rIns="0" bIns="0" anchor="b">
            <a:normAutofit fontScale="97500"/>
          </a:bodyPr>
          <a:lstStyle/>
          <a:p>
            <a:pPr algn="ctr" defTabSz="1219140">
              <a:defRPr/>
            </a:pPr>
            <a:r>
              <a:rPr lang="en-US" sz="4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515152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038617757"/>
              </p:ext>
            </p:extLst>
          </p:nvPr>
        </p:nvGraphicFramePr>
        <p:xfrm>
          <a:off x="-133350" y="-1"/>
          <a:ext cx="12325350" cy="6858000"/>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6162675">
                  <a:extLst>
                    <a:ext uri="{9D8B030D-6E8A-4147-A177-3AD203B41FA5}">
                      <a16:colId xmlns="" xmlns:a16="http://schemas.microsoft.com/office/drawing/2014/main" val="20000"/>
                    </a:ext>
                  </a:extLst>
                </a:gridCol>
                <a:gridCol w="6162675">
                  <a:extLst>
                    <a:ext uri="{9D8B030D-6E8A-4147-A177-3AD203B41FA5}">
                      <a16:colId xmlns="" xmlns:a16="http://schemas.microsoft.com/office/drawing/2014/main" val="20001"/>
                    </a:ext>
                  </a:extLst>
                </a:gridCol>
              </a:tblGrid>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Opening Prayer</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Anthony Ward</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1"/>
                  </a:ext>
                </a:extLst>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35</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71500">
                <a:tc>
                  <a:txBody>
                    <a:bodyPr/>
                    <a:lstStyle/>
                    <a:p>
                      <a:pPr algn="ct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Scripture Reading </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Michael Hetzer</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2"/>
                  </a:ext>
                </a:extLst>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636</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3"/>
                  </a:ext>
                </a:extLst>
              </a:tr>
              <a:tr h="5715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175</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Lord’s Supper</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Michael Hetzer</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4"/>
                  </a:ext>
                </a:extLst>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350</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5"/>
                  </a:ext>
                </a:extLst>
              </a:tr>
              <a:tr h="571500">
                <a:tc>
                  <a:txBody>
                    <a:bodyPr/>
                    <a:lstStyle/>
                    <a:p>
                      <a:pPr algn="ct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Collection</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Michael Hetzer</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9</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6"/>
                  </a:ext>
                </a:extLst>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Lesson</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Brian Haines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7"/>
                  </a:ext>
                </a:extLst>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a:t>
                      </a:r>
                      <a:r>
                        <a:rPr lang="en-US" sz="2900" b="1" i="0" cap="none" spc="0" baseline="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 325</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8"/>
                  </a:ext>
                </a:extLst>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Closing</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Ryan Sollars</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val="2035407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237676"/>
            <a:ext cx="12298531" cy="9428480"/>
          </a:xfrm>
          <a:prstGeom prst="rect">
            <a:avLst/>
          </a:prstGeom>
        </p:spPr>
      </p:pic>
      <p:sp>
        <p:nvSpPr>
          <p:cNvPr id="2" name="Title 1"/>
          <p:cNvSpPr>
            <a:spLocks noGrp="1"/>
          </p:cNvSpPr>
          <p:nvPr>
            <p:ph type="title"/>
          </p:nvPr>
        </p:nvSpPr>
        <p:spPr>
          <a:xfrm>
            <a:off x="310718" y="1010074"/>
            <a:ext cx="12192000" cy="2932980"/>
          </a:xfrm>
        </p:spPr>
        <p:txBody>
          <a:bodyPr>
            <a:noAutofit/>
          </a:bodyPr>
          <a:lstStyle/>
          <a:p>
            <a:r>
              <a:rPr lang="en-US" sz="8800" dirty="0" smtClean="0">
                <a:effectLst>
                  <a:glow rad="228600">
                    <a:srgbClr val="000000"/>
                  </a:glow>
                </a:effectLst>
                <a:latin typeface="+mn-lt"/>
                <a:cs typeface="Times New Roman" panose="02020603050405020304" pitchFamily="18" charset="0"/>
              </a:rPr>
              <a:t>Buried Talents</a:t>
            </a:r>
            <a:br>
              <a:rPr lang="en-US" sz="8800" dirty="0" smtClean="0">
                <a:effectLst>
                  <a:glow rad="228600">
                    <a:srgbClr val="000000"/>
                  </a:glow>
                </a:effectLst>
                <a:latin typeface="+mn-lt"/>
                <a:cs typeface="Times New Roman" panose="02020603050405020304" pitchFamily="18" charset="0"/>
              </a:rPr>
            </a:br>
            <a:r>
              <a:rPr lang="en-US" sz="6600" dirty="0" smtClean="0">
                <a:effectLst>
                  <a:glow rad="228600">
                    <a:srgbClr val="000000"/>
                  </a:glow>
                </a:effectLst>
                <a:latin typeface="+mn-lt"/>
                <a:cs typeface="Times New Roman" panose="02020603050405020304" pitchFamily="18" charset="0"/>
              </a:rPr>
              <a:t>Matthew 25:14-30</a:t>
            </a:r>
            <a:endParaRPr lang="en-US" sz="6600" dirty="0">
              <a:effectLst>
                <a:glow rad="228600">
                  <a:srgbClr val="000000"/>
                </a:glow>
              </a:effectLst>
              <a:latin typeface="+mn-lt"/>
              <a:cs typeface="Times New Roman" panose="02020603050405020304" pitchFamily="18" charset="0"/>
            </a:endParaRPr>
          </a:p>
        </p:txBody>
      </p:sp>
    </p:spTree>
    <p:extLst>
      <p:ext uri="{BB962C8B-B14F-4D97-AF65-F5344CB8AC3E}">
        <p14:creationId xmlns:p14="http://schemas.microsoft.com/office/powerpoint/2010/main" val="3945762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000" dirty="0" smtClean="0">
                <a:effectLst>
                  <a:glow rad="228600">
                    <a:srgbClr val="000000"/>
                  </a:glow>
                </a:effectLst>
                <a:latin typeface="+mn-lt"/>
              </a:rPr>
              <a:t>Hidden Talents</a:t>
            </a:r>
            <a:endParaRPr lang="en-US" sz="9000" dirty="0">
              <a:effectLst>
                <a:glow rad="228600">
                  <a:srgbClr val="000000"/>
                </a:glow>
              </a:effectLst>
              <a:latin typeface="+mn-lt"/>
            </a:endParaRPr>
          </a:p>
        </p:txBody>
      </p:sp>
      <p:sp>
        <p:nvSpPr>
          <p:cNvPr id="3" name="Content Placeholder 2"/>
          <p:cNvSpPr>
            <a:spLocks noGrp="1"/>
          </p:cNvSpPr>
          <p:nvPr>
            <p:ph idx="1"/>
          </p:nvPr>
        </p:nvSpPr>
        <p:spPr>
          <a:xfrm>
            <a:off x="307497" y="1825624"/>
            <a:ext cx="11691670" cy="5109431"/>
          </a:xfrm>
        </p:spPr>
        <p:txBody>
          <a:bodyPr>
            <a:normAutofit/>
          </a:bodyPr>
          <a:lstStyle/>
          <a:p>
            <a:pPr marL="0" indent="0" algn="just">
              <a:buNone/>
            </a:pPr>
            <a:r>
              <a:rPr lang="en-US" sz="5000" dirty="0" smtClean="0"/>
              <a:t>What are talents meant to represent?</a:t>
            </a:r>
          </a:p>
          <a:p>
            <a:pPr marL="0" indent="0" algn="just">
              <a:buNone/>
            </a:pPr>
            <a:r>
              <a:rPr lang="en-US" sz="5000" dirty="0" smtClean="0"/>
              <a:t>   Romans 12:6-8</a:t>
            </a:r>
          </a:p>
          <a:p>
            <a:pPr marL="0" indent="0" algn="just">
              <a:buNone/>
            </a:pPr>
            <a:r>
              <a:rPr lang="en-US" sz="5000" dirty="0"/>
              <a:t>	</a:t>
            </a:r>
            <a:r>
              <a:rPr lang="en-US" sz="5000" dirty="0" smtClean="0"/>
              <a:t>Abilities – 1 Corinthians 14:3</a:t>
            </a:r>
          </a:p>
          <a:p>
            <a:pPr marL="0" indent="0" algn="just">
              <a:buNone/>
            </a:pPr>
            <a:r>
              <a:rPr lang="en-US" sz="5000" dirty="0"/>
              <a:t>	</a:t>
            </a:r>
            <a:r>
              <a:rPr lang="en-US" sz="5000" dirty="0" smtClean="0"/>
              <a:t>Resources – 2 Corinthians 8:2</a:t>
            </a:r>
          </a:p>
          <a:p>
            <a:pPr marL="0" indent="0" algn="just">
              <a:buNone/>
            </a:pPr>
            <a:r>
              <a:rPr lang="en-US" sz="5000" dirty="0"/>
              <a:t>	</a:t>
            </a:r>
            <a:r>
              <a:rPr lang="en-US" sz="5000" dirty="0" smtClean="0"/>
              <a:t>Efforts – Acts 4:36-37</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9320813" y="2858610"/>
            <a:ext cx="3143436" cy="3892858"/>
          </a:xfrm>
          <a:prstGeom prst="rect">
            <a:avLst/>
          </a:prstGeom>
        </p:spPr>
      </p:pic>
    </p:spTree>
    <p:extLst>
      <p:ext uri="{BB962C8B-B14F-4D97-AF65-F5344CB8AC3E}">
        <p14:creationId xmlns:p14="http://schemas.microsoft.com/office/powerpoint/2010/main" val="103976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42047</TotalTime>
  <Words>933</Words>
  <Application>Microsoft Office PowerPoint</Application>
  <PresentationFormat>Widescreen</PresentationFormat>
  <Paragraphs>162</Paragraphs>
  <Slides>21</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Bell MT</vt:lpstr>
      <vt:lpstr>Calibri</vt:lpstr>
      <vt:lpstr>Calibri Light</vt:lpstr>
      <vt:lpstr>system-ui</vt:lpstr>
      <vt:lpstr>Times New Roman</vt:lpstr>
      <vt:lpstr>Office Theme</vt:lpstr>
      <vt:lpstr>Welcome!</vt:lpstr>
      <vt:lpstr>John 4:15-24</vt:lpstr>
      <vt:lpstr>John 4:25-30</vt:lpstr>
      <vt:lpstr>John 4:31-38</vt:lpstr>
      <vt:lpstr>John 4:39-44</vt:lpstr>
      <vt:lpstr>Welcome!</vt:lpstr>
      <vt:lpstr>PowerPoint Presentation</vt:lpstr>
      <vt:lpstr>Buried Talents Matthew 25:14-30</vt:lpstr>
      <vt:lpstr>Hidden Talents</vt:lpstr>
      <vt:lpstr>Hidden Talents</vt:lpstr>
      <vt:lpstr>The Wrong Fear</vt:lpstr>
      <vt:lpstr>The Lazy Servant</vt:lpstr>
      <vt:lpstr>Needing Perfection</vt:lpstr>
      <vt:lpstr>Needing Perfection</vt:lpstr>
      <vt:lpstr>Your Talents</vt:lpstr>
      <vt:lpstr>PowerPoint Presentation</vt:lpstr>
      <vt:lpstr>Buried Opportunity</vt:lpstr>
      <vt:lpstr>Buried Opportunity</vt:lpstr>
      <vt:lpstr>Buried Opportunity</vt:lpstr>
      <vt:lpstr>Buried Opportunity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BRIAN HAINES</dc:creator>
  <cp:lastModifiedBy>Microsoft account</cp:lastModifiedBy>
  <cp:revision>218</cp:revision>
  <dcterms:created xsi:type="dcterms:W3CDTF">2015-10-07T16:10:20Z</dcterms:created>
  <dcterms:modified xsi:type="dcterms:W3CDTF">2021-08-12T17:28:34Z</dcterms:modified>
</cp:coreProperties>
</file>